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Inte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06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Natural Language 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computers understand, interpret, and generate human language to solve real-world problems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564237"/>
            <a:ext cx="10833973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1: Classic Embeddings - The Foundation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8185" y="1615797"/>
            <a:ext cx="4261247" cy="6053495"/>
          </a:xfrm>
          <a:prstGeom prst="roundRect">
            <a:avLst>
              <a:gd name="adj" fmla="val 433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0950" y="1828562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One-Hot Encoding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30950" y="2272189"/>
            <a:ext cx="383571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Each word maps to a sparse binary vector with a single '1' at its vocabulary index position.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0950" y="3379708"/>
            <a:ext cx="38357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Form: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0950" y="3967520"/>
            <a:ext cx="383571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50" y="3967520"/>
            <a:ext cx="3835718" cy="3684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30950" y="4595693"/>
            <a:ext cx="383571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Simple text classification tasks, categorical input encoding for neural networks.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0950" y="5703213"/>
            <a:ext cx="383571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Limitation: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Vocabulary-sized dimensionality, no semantic relationships, treats all words as equally distant.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184577" y="1615797"/>
            <a:ext cx="4261247" cy="6053495"/>
          </a:xfrm>
          <a:prstGeom prst="roundRect">
            <a:avLst>
              <a:gd name="adj" fmla="val 433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397341" y="1828562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Bag of Words (BoW)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5397341" y="2272189"/>
            <a:ext cx="383571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Represents documents as unordered word frequency collections, discarding grammar and sequence information.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397341" y="3707844"/>
            <a:ext cx="38357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Form: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97341" y="4295656"/>
            <a:ext cx="3835718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341" y="4295656"/>
            <a:ext cx="3835718" cy="35802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397341" y="4913352"/>
            <a:ext cx="38357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where </a:t>
            </a:r>
            <a:r>
              <a:rPr lang="en-US" sz="160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c(w_i)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the count of word </a:t>
            </a:r>
            <a:r>
              <a:rPr lang="en-US" sz="160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w_i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397341" y="5364599"/>
            <a:ext cx="383571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Document classification, spam detection, topic modeling.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397341" y="6143982"/>
            <a:ext cx="383571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Limitation: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Order-agnostic representation loses contextual nuances and sentence structure meaning.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650968" y="1615797"/>
            <a:ext cx="4261247" cy="6053495"/>
          </a:xfrm>
          <a:prstGeom prst="roundRect">
            <a:avLst>
              <a:gd name="adj" fmla="val 433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9863733" y="1828562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</a:t>
            </a:r>
            <a:endParaRPr lang="en-US" sz="2000" dirty="0"/>
          </a:p>
        </p:txBody>
      </p:sp>
      <p:sp>
        <p:nvSpPr>
          <p:cNvPr id="22" name="Text 18"/>
          <p:cNvSpPr/>
          <p:nvPr/>
        </p:nvSpPr>
        <p:spPr>
          <a:xfrm>
            <a:off x="9863733" y="2272189"/>
            <a:ext cx="383571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Weights terms by document frequency while penalizing common corpus-wide words.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9863733" y="3379708"/>
            <a:ext cx="38357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Form: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9863733" y="3967520"/>
            <a:ext cx="3835718" cy="1017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733" y="3967520"/>
            <a:ext cx="3835718" cy="101798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63733" y="5245179"/>
            <a:ext cx="383571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Information retrieval, keyword extraction, search engine ranking.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9863733" y="6024563"/>
            <a:ext cx="383571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Advantage:</a:t>
            </a: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Highlights distinctive terms while diminishing stop-word impact, but lacks deep semantics.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623" y="645319"/>
            <a:ext cx="11857434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2: Prediction-Based Methods - Learning from Context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1623" y="1526262"/>
            <a:ext cx="1342715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approaches learn distributed representations by predicting linguistic contexts, capturing semantic and syntactic patterns through neural optimization.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1623" y="1994654"/>
            <a:ext cx="4361140" cy="5589627"/>
          </a:xfrm>
          <a:prstGeom prst="roundRect">
            <a:avLst>
              <a:gd name="adj" fmla="val 3548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4483" y="2017514"/>
            <a:ext cx="4315420" cy="515660"/>
          </a:xfrm>
          <a:prstGeom prst="roundRect">
            <a:avLst>
              <a:gd name="adj" fmla="val 24683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3308" y="2142649"/>
            <a:ext cx="257770" cy="2577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6290" y="2704981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Word2Vec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6290" y="3076694"/>
            <a:ext cx="397180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Learns embeddings by predicting context words from center words (Skip-gram) or vice versa (CBOW).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96290" y="4004905"/>
            <a:ext cx="39718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Objective: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96290" y="4497467"/>
            <a:ext cx="3971806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" y="4497467"/>
            <a:ext cx="3971806" cy="7643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96290" y="5479375"/>
            <a:ext cx="397180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Cases: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Semantic similarity computation, word analogy tasks (e.g., "king − man + woman ≈ queen"), feature extraction.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96290" y="6407587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Models: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Skip-gram excels with rare words; CBOW is faster and better for frequent words.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5134570" y="1994654"/>
            <a:ext cx="4361140" cy="5589627"/>
          </a:xfrm>
          <a:prstGeom prst="roundRect">
            <a:avLst>
              <a:gd name="adj" fmla="val 3548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5157430" y="2017514"/>
            <a:ext cx="4315420" cy="515660"/>
          </a:xfrm>
          <a:prstGeom prst="roundRect">
            <a:avLst>
              <a:gd name="adj" fmla="val 24683"/>
            </a:avLst>
          </a:prstGeom>
          <a:solidFill>
            <a:srgbClr val="FFFF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6255" y="2142649"/>
            <a:ext cx="257770" cy="2577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329238" y="2704981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5329238" y="3076694"/>
            <a:ext cx="397180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Combines global matrix factorization with local context windows using co-occurrence statistics.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5329238" y="4004905"/>
            <a:ext cx="39718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Objective: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5329238" y="4497467"/>
            <a:ext cx="3971806" cy="109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238" y="4497467"/>
            <a:ext cx="3971806" cy="109323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329238" y="5808226"/>
            <a:ext cx="39718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where </a:t>
            </a:r>
            <a:r>
              <a:rPr lang="en-US" sz="13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X_{ij}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represents co-occurrence counts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5329238" y="6186368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Cases: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Capturing word relationships, analogical reasoning, downstream NLP tasks.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5329238" y="6839545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Advantage: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Leverages entire corpus statistics for more comprehensive semantic capture.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9667518" y="1994654"/>
            <a:ext cx="4361140" cy="5589627"/>
          </a:xfrm>
          <a:prstGeom prst="roundRect">
            <a:avLst>
              <a:gd name="adj" fmla="val 3548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9690378" y="2017514"/>
            <a:ext cx="4315420" cy="515660"/>
          </a:xfrm>
          <a:prstGeom prst="roundRect">
            <a:avLst>
              <a:gd name="adj" fmla="val 24683"/>
            </a:avLst>
          </a:prstGeom>
          <a:solidFill>
            <a:srgbClr val="FFFFFF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9203" y="2142649"/>
            <a:ext cx="257770" cy="25777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9862185" y="2704981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FastText</a:t>
            </a:r>
            <a:endParaRPr lang="en-US" sz="1650" dirty="0"/>
          </a:p>
        </p:txBody>
      </p:sp>
      <p:sp>
        <p:nvSpPr>
          <p:cNvPr id="29" name="Text 22"/>
          <p:cNvSpPr/>
          <p:nvPr/>
        </p:nvSpPr>
        <p:spPr>
          <a:xfrm>
            <a:off x="9862185" y="3076694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Concept: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Extends Word2Vec by representing words as sums of character n-gram vectors.</a:t>
            </a:r>
            <a:endParaRPr lang="en-US" sz="1350" dirty="0"/>
          </a:p>
        </p:txBody>
      </p:sp>
      <p:sp>
        <p:nvSpPr>
          <p:cNvPr id="30" name="Text 23"/>
          <p:cNvSpPr/>
          <p:nvPr/>
        </p:nvSpPr>
        <p:spPr>
          <a:xfrm>
            <a:off x="9862185" y="3729871"/>
            <a:ext cx="39718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Representation:</a:t>
            </a:r>
            <a:endParaRPr lang="en-US" sz="1350" dirty="0"/>
          </a:p>
        </p:txBody>
      </p:sp>
      <p:sp>
        <p:nvSpPr>
          <p:cNvPr id="31" name="Text 24"/>
          <p:cNvSpPr/>
          <p:nvPr/>
        </p:nvSpPr>
        <p:spPr>
          <a:xfrm>
            <a:off x="9862185" y="4222433"/>
            <a:ext cx="3971806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2185" y="4222433"/>
            <a:ext cx="3971806" cy="580311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9862185" y="5020270"/>
            <a:ext cx="397180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where </a:t>
            </a:r>
            <a:r>
              <a:rPr lang="en-US" sz="13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G_w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the set of n-grams for word </a:t>
            </a:r>
            <a:r>
              <a:rPr lang="en-US" sz="135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</a:t>
            </a:r>
            <a:endParaRPr lang="en-US" sz="1350" dirty="0"/>
          </a:p>
        </p:txBody>
      </p:sp>
      <p:sp>
        <p:nvSpPr>
          <p:cNvPr id="34" name="Text 26"/>
          <p:cNvSpPr/>
          <p:nvPr/>
        </p:nvSpPr>
        <p:spPr>
          <a:xfrm>
            <a:off x="9862185" y="5398413"/>
            <a:ext cx="397180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Cases: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Morphologically rich languages, handling rare/misspelled words, out-of-vocabulary terms.</a:t>
            </a:r>
            <a:endParaRPr lang="en-US" sz="1350" dirty="0"/>
          </a:p>
        </p:txBody>
      </p:sp>
      <p:sp>
        <p:nvSpPr>
          <p:cNvPr id="35" name="Text 27"/>
          <p:cNvSpPr/>
          <p:nvPr/>
        </p:nvSpPr>
        <p:spPr>
          <a:xfrm>
            <a:off x="9862185" y="6326624"/>
            <a:ext cx="397180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Advantage:</a:t>
            </a: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Subword information enables robust representations for unseen word forms and spelling variations.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14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080" y="2065615"/>
            <a:ext cx="5716786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Word2Vec: Skip-gram Model in Detail</a:t>
            </a:r>
            <a:endParaRPr lang="en-US" sz="2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0" y="2662952"/>
            <a:ext cx="645795" cy="7749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26939" y="2792016"/>
            <a:ext cx="1614607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Layer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1226939" y="3071217"/>
            <a:ext cx="1295138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One-hot encoded target word vector </a:t>
            </a:r>
            <a:r>
              <a:rPr lang="en-US" sz="100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 \in \mathbb{R}^{|V|}</a:t>
            </a: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representing the center word in vocabulary space.</a:t>
            </a:r>
            <a:endParaRPr lang="en-US" sz="1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80" y="3437930"/>
            <a:ext cx="645795" cy="1508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26939" y="3566993"/>
            <a:ext cx="2123361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Hidden Layer (Embeddings)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1226939" y="3846195"/>
            <a:ext cx="1295138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Word embedding matrix </a:t>
            </a:r>
            <a:r>
              <a:rPr lang="en-US" sz="100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 \in \mathbb{R}^{|V| \times d}</a:t>
            </a: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acts as lookup table.</a:t>
            </a:r>
            <a:endParaRPr lang="en-US" sz="1000" dirty="0"/>
          </a:p>
        </p:txBody>
      </p:sp>
      <p:sp>
        <p:nvSpPr>
          <p:cNvPr id="10" name="Text 5"/>
          <p:cNvSpPr/>
          <p:nvPr/>
        </p:nvSpPr>
        <p:spPr>
          <a:xfrm>
            <a:off x="1226939" y="4221242"/>
            <a:ext cx="1295138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939" y="4221242"/>
            <a:ext cx="12951381" cy="2262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26939" y="4610933"/>
            <a:ext cx="129513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extracts the dense d-dimensional embedding for the target word.</a:t>
            </a:r>
            <a:endParaRPr lang="en-US" sz="1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80" y="4946690"/>
            <a:ext cx="645795" cy="11434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26939" y="5075753"/>
            <a:ext cx="1614607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 Layer</a:t>
            </a:r>
            <a:endParaRPr lang="en-US" sz="1250" dirty="0"/>
          </a:p>
        </p:txBody>
      </p:sp>
      <p:sp>
        <p:nvSpPr>
          <p:cNvPr id="15" name="Text 8"/>
          <p:cNvSpPr/>
          <p:nvPr/>
        </p:nvSpPr>
        <p:spPr>
          <a:xfrm>
            <a:off x="1226939" y="5354955"/>
            <a:ext cx="1295138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Context matrix </a:t>
            </a:r>
            <a:r>
              <a:rPr lang="en-US" sz="1000" i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W' \in \mathbb{R}^{d \times |V|}</a:t>
            </a: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computes scores:</a:t>
            </a:r>
            <a:endParaRPr lang="en-US" sz="1000" dirty="0"/>
          </a:p>
        </p:txBody>
      </p:sp>
      <p:sp>
        <p:nvSpPr>
          <p:cNvPr id="16" name="Text 9"/>
          <p:cNvSpPr/>
          <p:nvPr/>
        </p:nvSpPr>
        <p:spPr>
          <a:xfrm>
            <a:off x="1226939" y="5730002"/>
            <a:ext cx="12951381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939" y="5730002"/>
            <a:ext cx="12951381" cy="23110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80" y="6090166"/>
            <a:ext cx="645795" cy="1336477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226939" y="6219230"/>
            <a:ext cx="1614607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</a:t>
            </a:r>
            <a:endParaRPr lang="en-US" sz="1250" dirty="0"/>
          </a:p>
        </p:txBody>
      </p:sp>
      <p:sp>
        <p:nvSpPr>
          <p:cNvPr id="20" name="Text 11"/>
          <p:cNvSpPr/>
          <p:nvPr/>
        </p:nvSpPr>
        <p:spPr>
          <a:xfrm>
            <a:off x="1226939" y="6498431"/>
            <a:ext cx="1295138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Softmax converts scores to context word probabilities:</a:t>
            </a:r>
            <a:endParaRPr lang="en-US" sz="1000" dirty="0"/>
          </a:p>
        </p:txBody>
      </p:sp>
      <p:sp>
        <p:nvSpPr>
          <p:cNvPr id="21" name="Text 12"/>
          <p:cNvSpPr/>
          <p:nvPr/>
        </p:nvSpPr>
        <p:spPr>
          <a:xfrm>
            <a:off x="1226939" y="6868597"/>
            <a:ext cx="12951381" cy="428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939" y="6868597"/>
            <a:ext cx="12951381" cy="428982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52080" y="7571899"/>
            <a:ext cx="13726239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Training Objective:</a:t>
            </a: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Maximize log-likelihood of observing actual context words, adjusting embeddings through backpropagation to capture semantic relationships in the embedding space.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478" y="536258"/>
            <a:ext cx="12154376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 3: Contextual Embeddings - Understanding the Nuances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9478" y="1399461"/>
            <a:ext cx="1345144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Unlike static embeddings, contextual models generate dynamic representations where the same word receives different vectors based on surrounding context, capturing polysemy and subtle meaning variations.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9478" y="2128004"/>
            <a:ext cx="4371499" cy="5565338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453" y="2303978"/>
            <a:ext cx="505301" cy="505301"/>
          </a:xfrm>
          <a:prstGeom prst="roundRect">
            <a:avLst>
              <a:gd name="adj" fmla="val 18094335"/>
            </a:avLst>
          </a:prstGeom>
          <a:solidFill>
            <a:srgbClr val="FF704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399" y="2442805"/>
            <a:ext cx="227409" cy="2274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5453" y="2977634"/>
            <a:ext cx="210562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65453" y="3341846"/>
            <a:ext cx="4019550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Architecture: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Bidirectional Transformer encoder using masked language modeling and next sentence prediction.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65453" y="4251484"/>
            <a:ext cx="4019550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Innovation: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Reads text bidirectionally, understanding full context from both directions simultaneously.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5453" y="5161121"/>
            <a:ext cx="4019550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Basis: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Self-attention mechanism: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65453" y="5643801"/>
            <a:ext cx="4019550" cy="851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53" y="5643801"/>
            <a:ext cx="4019550" cy="8517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5453" y="6708696"/>
            <a:ext cx="4019550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Cases: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Question answering, named entity recognition, sentiment analysis, text classification with state-of-the-art accuracy.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5129332" y="2128004"/>
            <a:ext cx="4371618" cy="5565338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5305306" y="2303978"/>
            <a:ext cx="505301" cy="505301"/>
          </a:xfrm>
          <a:prstGeom prst="roundRect">
            <a:avLst>
              <a:gd name="adj" fmla="val 18094335"/>
            </a:avLst>
          </a:prstGeom>
          <a:solidFill>
            <a:srgbClr val="FF704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4252" y="2442805"/>
            <a:ext cx="227409" cy="22740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305306" y="2977634"/>
            <a:ext cx="210562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ELMo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5305306" y="3341846"/>
            <a:ext cx="4019669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Architecture: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Deep bidirectional LSTM language model that generates representations from internal states.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5305306" y="4251484"/>
            <a:ext cx="4019669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Innovation: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Produces word representations as weighted combinations of all internal layer outputs.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5305306" y="4891564"/>
            <a:ext cx="4019669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Form: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5305306" y="5374243"/>
            <a:ext cx="4019669" cy="743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5306" y="5374243"/>
            <a:ext cx="4019669" cy="74342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305306" y="6330791"/>
            <a:ext cx="4019669" cy="10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Cases: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Improving downstream task performance, handling word sense disambiguation, capturing syntactic and semantic features at different layers.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9669304" y="2128004"/>
            <a:ext cx="4371618" cy="5565338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9845278" y="2303978"/>
            <a:ext cx="505301" cy="505301"/>
          </a:xfrm>
          <a:prstGeom prst="roundRect">
            <a:avLst>
              <a:gd name="adj" fmla="val 18094335"/>
            </a:avLst>
          </a:prstGeom>
          <a:solidFill>
            <a:srgbClr val="FF7047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224" y="2442805"/>
            <a:ext cx="227409" cy="22740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845278" y="2977634"/>
            <a:ext cx="210562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</a:t>
            </a:r>
            <a:endParaRPr lang="en-US" sz="1650" dirty="0"/>
          </a:p>
        </p:txBody>
      </p:sp>
      <p:sp>
        <p:nvSpPr>
          <p:cNvPr id="28" name="Text 21"/>
          <p:cNvSpPr/>
          <p:nvPr/>
        </p:nvSpPr>
        <p:spPr>
          <a:xfrm>
            <a:off x="9845278" y="3341846"/>
            <a:ext cx="4019669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Architecture: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Unidirectional Transformer decoder trained with causal language modeling on massive text corpora.</a:t>
            </a:r>
            <a:endParaRPr lang="en-US" sz="1300" dirty="0"/>
          </a:p>
        </p:txBody>
      </p:sp>
      <p:sp>
        <p:nvSpPr>
          <p:cNvPr id="29" name="Text 22"/>
          <p:cNvSpPr/>
          <p:nvPr/>
        </p:nvSpPr>
        <p:spPr>
          <a:xfrm>
            <a:off x="9845278" y="4251484"/>
            <a:ext cx="4019669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Innovation: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Autoregressive generation enabling coherent text production and few-shot learning capabilities.</a:t>
            </a:r>
            <a:endParaRPr lang="en-US" sz="1300" dirty="0"/>
          </a:p>
        </p:txBody>
      </p:sp>
      <p:sp>
        <p:nvSpPr>
          <p:cNvPr id="30" name="Text 23"/>
          <p:cNvSpPr/>
          <p:nvPr/>
        </p:nvSpPr>
        <p:spPr>
          <a:xfrm>
            <a:off x="9845278" y="5161121"/>
            <a:ext cx="4019669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Training Objective:</a:t>
            </a:r>
            <a:endParaRPr lang="en-US" sz="1300" dirty="0"/>
          </a:p>
        </p:txBody>
      </p:sp>
      <p:sp>
        <p:nvSpPr>
          <p:cNvPr id="31" name="Text 24"/>
          <p:cNvSpPr/>
          <p:nvPr/>
        </p:nvSpPr>
        <p:spPr>
          <a:xfrm>
            <a:off x="9845278" y="5643801"/>
            <a:ext cx="4019669" cy="533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5278" y="5643801"/>
            <a:ext cx="4019669" cy="533757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9845278" y="6390680"/>
            <a:ext cx="4019669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Cases:</a:t>
            </a: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Text generation, completion tasks, zero-shot learning, conversational AI, and transfer learning for diverse NLP applications.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428"/>
            <a:ext cx="6972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Components of NLP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98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 encompasses two fundamental capabilities that work together to bridge human and machine communication.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70791"/>
            <a:ext cx="6407944" cy="3431381"/>
          </a:xfrm>
          <a:prstGeom prst="roundRect">
            <a:avLst>
              <a:gd name="adj" fmla="val 27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705225"/>
            <a:ext cx="5448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Natural Language Understanding (NLU)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9564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of machines to comprehend human language, including context, intent, and sentiment. NLU extracts meaning from text and speech.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42043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analysis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86263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Intent recognition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630483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 extraction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470791"/>
            <a:ext cx="6408063" cy="3431381"/>
          </a:xfrm>
          <a:prstGeom prst="roundRect">
            <a:avLst>
              <a:gd name="adj" fmla="val 277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62982" y="3705225"/>
            <a:ext cx="4916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Natural Language Generation (NLG)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62982" y="419564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creating human-readable text from structured data. NLG enables machines to communicate naturally with users.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542043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creation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62982" y="586263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generation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62982" y="630483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summarization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606862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NLP Tasks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049" y="1625679"/>
            <a:ext cx="440531" cy="440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6853" y="170140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Classification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486853" y="2177772"/>
            <a:ext cx="688609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Categorizing text into predefined groups like spam detection or sentiment analysis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049" y="3323153"/>
            <a:ext cx="440531" cy="440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6853" y="3398877"/>
            <a:ext cx="348305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Named Entity Recognition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486853" y="3875246"/>
            <a:ext cx="688609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and classifying key entities like names, locations, and organizations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049" y="5020628"/>
            <a:ext cx="440531" cy="4405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6853" y="509635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 Answering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486853" y="5572720"/>
            <a:ext cx="688609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questions and retrieving relevant answers from text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049" y="6718102"/>
            <a:ext cx="440531" cy="4405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86853" y="6793825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Translation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486853" y="7270194"/>
            <a:ext cx="688609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translating text from one language to another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803553"/>
            <a:ext cx="5798344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Applications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70295" y="1902857"/>
            <a:ext cx="2931438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Industry Use Cases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170295" y="2464594"/>
            <a:ext cx="3649742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Clinical note analysis, patient record summarization, and medical chatbots for preliminary diagnosis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70295" y="3783092"/>
            <a:ext cx="3649742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Fraud detection through text analysis, sentiment analysis for market prediction, and automated reporting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70295" y="5101590"/>
            <a:ext cx="3649742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Product recommendation systems, customer review analysis, and conversational shopping assistants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70295" y="6420088"/>
            <a:ext cx="3649742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Contract analysis, document review automation, and legal research assistance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4383" y="1902857"/>
            <a:ext cx="2931438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Impact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304383" y="2464594"/>
            <a:ext cx="3649742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Accessibility: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Voice assistants and text-to-speech tools helping people with disabilities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304383" y="3470553"/>
            <a:ext cx="3649742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Automated essay grading and personalized learning platforms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304383" y="4476512"/>
            <a:ext cx="3649742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Crisis Response: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Analyzing social media during disasters to coordinate relief efforts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304383" y="5482471"/>
            <a:ext cx="3649742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Mental Health: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Chatbots providing 24/7 support and detecting early warning signs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5694878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Stages of an NLP Project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an NLP system follows a structured pipeline from raw data to deployed solution.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relevant text data from various sources and formats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and prepare text through tokenization, normalization, and filtering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text into numerical representations using embeddings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machine learning models on processed data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and monitor the model in production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18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131" y="2893576"/>
            <a:ext cx="7727871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Preprocessing: Tokenization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131" y="3771067"/>
            <a:ext cx="1330213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Tokenization is the foundational step in NLP that breaks down text into smaller, manageable units called tokens. This process transforms continuous text into structured data that algorithms can process.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4131" y="4591645"/>
            <a:ext cx="4307562" cy="3116937"/>
          </a:xfrm>
          <a:prstGeom prst="roundRect">
            <a:avLst>
              <a:gd name="adj" fmla="val 255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6991" y="4614505"/>
            <a:ext cx="4261842" cy="569238"/>
          </a:xfrm>
          <a:prstGeom prst="roundRect">
            <a:avLst>
              <a:gd name="adj" fmla="val 9182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2675573" y="4717375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76657" y="5373410"/>
            <a:ext cx="2371844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Word Tokenization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6657" y="5783699"/>
            <a:ext cx="388250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Splits text into individual words based on spaces and punctuation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876657" y="6604278"/>
            <a:ext cx="3882509" cy="588169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867251" y="6604278"/>
            <a:ext cx="3901321" cy="588169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056918" y="6746558"/>
            <a:ext cx="35219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"I love NLP!" → ["I", "love", "NLP", "!"]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5161359" y="4591645"/>
            <a:ext cx="4307562" cy="3116937"/>
          </a:xfrm>
          <a:prstGeom prst="roundRect">
            <a:avLst>
              <a:gd name="adj" fmla="val 255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184219" y="4614505"/>
            <a:ext cx="4261842" cy="569238"/>
          </a:xfrm>
          <a:prstGeom prst="roundRect">
            <a:avLst>
              <a:gd name="adj" fmla="val 9182"/>
            </a:avLst>
          </a:prstGeom>
          <a:solidFill>
            <a:srgbClr val="DADBF1"/>
          </a:solidFill>
          <a:ln/>
        </p:spPr>
      </p:sp>
      <p:sp>
        <p:nvSpPr>
          <p:cNvPr id="15" name="Text 12"/>
          <p:cNvSpPr/>
          <p:nvPr/>
        </p:nvSpPr>
        <p:spPr>
          <a:xfrm>
            <a:off x="7172801" y="4717375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5373886" y="5373410"/>
            <a:ext cx="264187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Sentence Tokenization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5373886" y="5783699"/>
            <a:ext cx="388250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Divides text into sentences using punctuation markers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5373886" y="6604278"/>
            <a:ext cx="3882509" cy="891778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</p:sp>
      <p:sp>
        <p:nvSpPr>
          <p:cNvPr id="19" name="Shape 16"/>
          <p:cNvSpPr/>
          <p:nvPr/>
        </p:nvSpPr>
        <p:spPr>
          <a:xfrm>
            <a:off x="5364480" y="6604278"/>
            <a:ext cx="3901321" cy="89177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0" name="Text 17"/>
          <p:cNvSpPr/>
          <p:nvPr/>
        </p:nvSpPr>
        <p:spPr>
          <a:xfrm>
            <a:off x="5554147" y="6746558"/>
            <a:ext cx="3521988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"Hello world. How are you?" → ["Hello world.", "How are you?"]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9658588" y="4591645"/>
            <a:ext cx="4307562" cy="3116937"/>
          </a:xfrm>
          <a:prstGeom prst="roundRect">
            <a:avLst>
              <a:gd name="adj" fmla="val 255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9681448" y="4614505"/>
            <a:ext cx="4261842" cy="569238"/>
          </a:xfrm>
          <a:prstGeom prst="roundRect">
            <a:avLst>
              <a:gd name="adj" fmla="val 9182"/>
            </a:avLst>
          </a:prstGeom>
          <a:solidFill>
            <a:srgbClr val="DADBF1"/>
          </a:solidFill>
          <a:ln/>
        </p:spPr>
      </p:sp>
      <p:sp>
        <p:nvSpPr>
          <p:cNvPr id="23" name="Text 20"/>
          <p:cNvSpPr/>
          <p:nvPr/>
        </p:nvSpPr>
        <p:spPr>
          <a:xfrm>
            <a:off x="11670030" y="4717375"/>
            <a:ext cx="28455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9871115" y="5373410"/>
            <a:ext cx="2576751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Subword Tokenization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9871115" y="5783699"/>
            <a:ext cx="388250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Breaks words into smaller meaningful units, handling rare words effectively</a:t>
            </a:r>
            <a:endParaRPr lang="en-US" sz="1450" dirty="0"/>
          </a:p>
        </p:txBody>
      </p:sp>
      <p:sp>
        <p:nvSpPr>
          <p:cNvPr id="26" name="Shape 23"/>
          <p:cNvSpPr/>
          <p:nvPr/>
        </p:nvSpPr>
        <p:spPr>
          <a:xfrm>
            <a:off x="9871115" y="6604278"/>
            <a:ext cx="3882509" cy="588169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</p:sp>
      <p:sp>
        <p:nvSpPr>
          <p:cNvPr id="27" name="Shape 24"/>
          <p:cNvSpPr/>
          <p:nvPr/>
        </p:nvSpPr>
        <p:spPr>
          <a:xfrm>
            <a:off x="9861709" y="6604278"/>
            <a:ext cx="3901321" cy="588169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</p:sp>
      <p:sp>
        <p:nvSpPr>
          <p:cNvPr id="28" name="Text 25"/>
          <p:cNvSpPr/>
          <p:nvPr/>
        </p:nvSpPr>
        <p:spPr>
          <a:xfrm>
            <a:off x="10051375" y="6746558"/>
            <a:ext cx="35219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"unhappiness" → ["un", "happiness"]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7182"/>
            <a:ext cx="9876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Tokenization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937"/>
            <a:ext cx="3498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Byte-Pair Encoding (BPE)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24081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Iteratively merges the most frequent character pairs to build a vocabulary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395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GPT models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615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for rare words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835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Language-agnostic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88161" y="2542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WordPiece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88161" y="3124081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to BPE but selects pairs based on likelihood maximization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405395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Powers BERT models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449615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for morphology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93835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compounds well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542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SentencePiece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82532" y="3124081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Language-independent tokenization treating text as raw sequences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405395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pre-tokenization needed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82532" y="449615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all languages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938355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in multilingual models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635704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79795"/>
            <a:ext cx="283488" cy="22681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30906" y="591919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Modern transformer models often use subword tokenization to balance vocabulary size with representation power, enabling them to handle both common and rare words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203" y="782003"/>
            <a:ext cx="6908006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Embeddings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7203" y="1721287"/>
            <a:ext cx="772239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 embeddings transform text into numerical vectors that capture semantic meaning, enabling machines to understand relationships between words.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7203" y="2599611"/>
            <a:ext cx="7722394" cy="2322433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07825" y="2810232"/>
            <a:ext cx="609243" cy="609243"/>
          </a:xfrm>
          <a:prstGeom prst="roundRect">
            <a:avLst>
              <a:gd name="adj" fmla="val 15007289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5346" y="2977753"/>
            <a:ext cx="274082" cy="2740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07825" y="3622477"/>
            <a:ext cx="290703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Embeddings?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407825" y="4061579"/>
            <a:ext cx="7301151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Dense vector representations where similar words have similar vectors, capturing semantic relationships in continuous space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197203" y="5125045"/>
            <a:ext cx="7722394" cy="2322433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407825" y="5335667"/>
            <a:ext cx="609243" cy="609243"/>
          </a:xfrm>
          <a:prstGeom prst="roundRect">
            <a:avLst>
              <a:gd name="adj" fmla="val 15007289"/>
            </a:avLst>
          </a:prstGeom>
          <a:solidFill>
            <a:srgbClr val="4950B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5346" y="5503188"/>
            <a:ext cx="274082" cy="2740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07825" y="6147911"/>
            <a:ext cx="285654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Use Embeddings?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6407825" y="6587014"/>
            <a:ext cx="7301151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enable models to understand that "king" and "queen" are related, while "king" and "apple" are distant concepts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34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921" y="3083719"/>
            <a:ext cx="1322855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Quest for Meaning: Representing Words in Machines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921" y="4835962"/>
            <a:ext cx="300406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Challenge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00921" y="5411629"/>
            <a:ext cx="636996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How can we represent words numerically so machines can understand and process the complexity of human language?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0921" y="6252686"/>
            <a:ext cx="300406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Solution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700921" y="6828353"/>
            <a:ext cx="6369963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Word embeddings map words to dense vectors in continuous space, capturing rich semantic relationships and contextual meaning.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7136" y="4835962"/>
            <a:ext cx="300406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It Matters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567136" y="5411629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Enables context understanding across domains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7136" y="5802035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Powers sentiment analysis systems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7136" y="6192441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Drives machine translation accuracy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7136" y="6582847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Unlocks semantic search capabilities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7136" y="6973253"/>
            <a:ext cx="636996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Forms the foundation of modern NLP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1423</Words>
  <Application>Microsoft Office PowerPoint</Application>
  <PresentationFormat>Custom</PresentationFormat>
  <Paragraphs>171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Inter</vt:lpstr>
      <vt:lpstr>Arial</vt:lpstr>
      <vt:lpstr>Inter Bold</vt:lpstr>
      <vt:lpstr>Manrope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Praveen Shahani</cp:lastModifiedBy>
  <cp:revision>2</cp:revision>
  <dcterms:created xsi:type="dcterms:W3CDTF">2025-11-12T20:03:30Z</dcterms:created>
  <dcterms:modified xsi:type="dcterms:W3CDTF">2025-11-13T02:03:03Z</dcterms:modified>
</cp:coreProperties>
</file>